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</p:sldIdLst>
  <p:sldSz cx="9144000" cy="6858000" type="screen4x3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8501D-57EF-45A5-B7D6-FCEC254D6878}" type="datetimeFigureOut">
              <a:rPr lang="ar-IQ" smtClean="0"/>
              <a:t>16/08/1446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3F088-9DA4-4A53-A280-E0E9275372E7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775587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8501D-57EF-45A5-B7D6-FCEC254D6878}" type="datetimeFigureOut">
              <a:rPr lang="ar-IQ" smtClean="0"/>
              <a:t>16/08/1446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3F088-9DA4-4A53-A280-E0E9275372E7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881858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8501D-57EF-45A5-B7D6-FCEC254D6878}" type="datetimeFigureOut">
              <a:rPr lang="ar-IQ" smtClean="0"/>
              <a:t>16/08/1446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3F088-9DA4-4A53-A280-E0E9275372E7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535999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8501D-57EF-45A5-B7D6-FCEC254D6878}" type="datetimeFigureOut">
              <a:rPr lang="ar-IQ" smtClean="0"/>
              <a:t>16/08/1446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3F088-9DA4-4A53-A280-E0E9275372E7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6189126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8501D-57EF-45A5-B7D6-FCEC254D6878}" type="datetimeFigureOut">
              <a:rPr lang="ar-IQ" smtClean="0"/>
              <a:t>16/08/1446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3F088-9DA4-4A53-A280-E0E9275372E7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2488843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8501D-57EF-45A5-B7D6-FCEC254D6878}" type="datetimeFigureOut">
              <a:rPr lang="ar-IQ" smtClean="0"/>
              <a:t>16/08/1446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3F088-9DA4-4A53-A280-E0E9275372E7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3332389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8501D-57EF-45A5-B7D6-FCEC254D6878}" type="datetimeFigureOut">
              <a:rPr lang="ar-IQ" smtClean="0"/>
              <a:t>16/08/1446</a:t>
            </a:fld>
            <a:endParaRPr lang="ar-IQ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3F088-9DA4-4A53-A280-E0E9275372E7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494179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8501D-57EF-45A5-B7D6-FCEC254D6878}" type="datetimeFigureOut">
              <a:rPr lang="ar-IQ" smtClean="0"/>
              <a:t>16/08/1446</a:t>
            </a:fld>
            <a:endParaRPr lang="ar-IQ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3F088-9DA4-4A53-A280-E0E9275372E7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950416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8501D-57EF-45A5-B7D6-FCEC254D6878}" type="datetimeFigureOut">
              <a:rPr lang="ar-IQ" smtClean="0"/>
              <a:t>16/08/1446</a:t>
            </a:fld>
            <a:endParaRPr lang="ar-IQ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3F088-9DA4-4A53-A280-E0E9275372E7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7631638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8501D-57EF-45A5-B7D6-FCEC254D6878}" type="datetimeFigureOut">
              <a:rPr lang="ar-IQ" smtClean="0"/>
              <a:t>16/08/1446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3F088-9DA4-4A53-A280-E0E9275372E7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594501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IQ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8501D-57EF-45A5-B7D6-FCEC254D6878}" type="datetimeFigureOut">
              <a:rPr lang="ar-IQ" smtClean="0"/>
              <a:t>16/08/1446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3F088-9DA4-4A53-A280-E0E9275372E7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11110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F8501D-57EF-45A5-B7D6-FCEC254D6878}" type="datetimeFigureOut">
              <a:rPr lang="ar-IQ" smtClean="0"/>
              <a:t>16/08/1446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13F088-9DA4-4A53-A280-E0E9275372E7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242234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IQ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836712"/>
            <a:ext cx="7772400" cy="1470025"/>
          </a:xfrm>
        </p:spPr>
        <p:txBody>
          <a:bodyPr/>
          <a:lstStyle/>
          <a:p>
            <a:r>
              <a:rPr lang="en-US" b="1" dirty="0" smtClean="0">
                <a:latin typeface="Andalus" pitchFamily="18" charset="-78"/>
                <a:cs typeface="Andalus" pitchFamily="18" charset="-78"/>
              </a:rPr>
              <a:t>General anesthesia</a:t>
            </a:r>
            <a:br>
              <a:rPr lang="en-US" b="1" dirty="0" smtClean="0">
                <a:latin typeface="Andalus" pitchFamily="18" charset="-78"/>
                <a:cs typeface="Andalus" pitchFamily="18" charset="-78"/>
              </a:rPr>
            </a:br>
            <a:r>
              <a:rPr lang="en-US" b="1" dirty="0" smtClean="0">
                <a:latin typeface="Andalus" pitchFamily="18" charset="-78"/>
                <a:cs typeface="Andalus" pitchFamily="18" charset="-78"/>
              </a:rPr>
              <a:t>Practical part  </a:t>
            </a:r>
            <a:endParaRPr lang="ar-IQ" b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Dr. Alaa Ahmed Ibrahim</a:t>
            </a:r>
          </a:p>
          <a:p>
            <a:r>
              <a:rPr lang="en-US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 </a:t>
            </a:r>
            <a:endParaRPr lang="ar-IQ" b="1" dirty="0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2871113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504056"/>
          </a:xfrm>
        </p:spPr>
        <p:txBody>
          <a:bodyPr>
            <a:normAutofit fontScale="90000"/>
          </a:bodyPr>
          <a:lstStyle/>
          <a:p>
            <a:r>
              <a:rPr lang="en-US" sz="4000" b="1" dirty="0" smtClean="0">
                <a:latin typeface="Andalus" pitchFamily="18" charset="-78"/>
                <a:cs typeface="Andalus" pitchFamily="18" charset="-78"/>
              </a:rPr>
              <a:t>Signs of medium anesthesia </a:t>
            </a:r>
            <a:endParaRPr lang="ar-IQ" sz="4000" b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51520" y="836712"/>
            <a:ext cx="8435280" cy="5616624"/>
          </a:xfrm>
        </p:spPr>
        <p:txBody>
          <a:bodyPr>
            <a:normAutofit/>
          </a:bodyPr>
          <a:lstStyle/>
          <a:p>
            <a:pPr algn="l" rtl="0"/>
            <a:r>
              <a:rPr lang="en-US" sz="2800" dirty="0">
                <a:latin typeface="Andalus" pitchFamily="18" charset="-78"/>
                <a:cs typeface="Andalus" pitchFamily="18" charset="-78"/>
              </a:rPr>
              <a:t>Mandibular muscle tone is </a:t>
            </a:r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some </a:t>
            </a:r>
          </a:p>
          <a:p>
            <a:pPr algn="l" rtl="0"/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In horse roving 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eye movements</a:t>
            </a:r>
            <a:r>
              <a:rPr lang="en-US" sz="2800" dirty="0"/>
              <a:t> </a:t>
            </a:r>
            <a:endParaRPr lang="en-US" sz="2800" dirty="0" smtClean="0"/>
          </a:p>
          <a:p>
            <a:pPr algn="l" rtl="0"/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Eye ball  is </a:t>
            </a:r>
            <a:r>
              <a:rPr lang="en-US" sz="2400" dirty="0" smtClean="0">
                <a:solidFill>
                  <a:prstClr val="black"/>
                </a:solidFill>
                <a:latin typeface="Andalus" pitchFamily="18" charset="-78"/>
                <a:cs typeface="Andalus" pitchFamily="18" charset="-78"/>
              </a:rPr>
              <a:t>ventromedial location </a:t>
            </a:r>
          </a:p>
          <a:p>
            <a:pPr algn="l" rtl="0"/>
            <a:r>
              <a:rPr lang="en-US" sz="2400" dirty="0" smtClean="0">
                <a:solidFill>
                  <a:prstClr val="black"/>
                </a:solidFill>
                <a:latin typeface="Andalus" pitchFamily="18" charset="-78"/>
                <a:cs typeface="Andalus" pitchFamily="18" charset="-78"/>
              </a:rPr>
              <a:t>In dog and cat ,Pedal reflex is lost</a:t>
            </a:r>
          </a:p>
          <a:p>
            <a:pPr algn="l" rtl="0"/>
            <a:r>
              <a:rPr lang="en-US" sz="2400" dirty="0" smtClean="0">
                <a:solidFill>
                  <a:prstClr val="black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dirty="0">
                <a:solidFill>
                  <a:prstClr val="black"/>
                </a:solidFill>
                <a:latin typeface="Andalus" pitchFamily="18" charset="-78"/>
                <a:cs typeface="Andalus" pitchFamily="18" charset="-78"/>
              </a:rPr>
              <a:t>Vent reflex in bird (anal reflex</a:t>
            </a:r>
            <a:r>
              <a:rPr lang="en-US" sz="2400" dirty="0" smtClean="0">
                <a:solidFill>
                  <a:prstClr val="black"/>
                </a:solidFill>
                <a:latin typeface="Andalus" pitchFamily="18" charset="-78"/>
                <a:cs typeface="Andalus" pitchFamily="18" charset="-78"/>
              </a:rPr>
              <a:t>) is present </a:t>
            </a:r>
            <a:endParaRPr lang="en-US" sz="2800" dirty="0" smtClean="0">
              <a:latin typeface="Andalus" pitchFamily="18" charset="-78"/>
              <a:cs typeface="Andalus" pitchFamily="18" charset="-78"/>
            </a:endParaRPr>
          </a:p>
          <a:p>
            <a:pPr algn="l" rtl="0"/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dirty="0">
                <a:solidFill>
                  <a:prstClr val="black"/>
                </a:solidFill>
                <a:latin typeface="Andalus" pitchFamily="18" charset="-78"/>
                <a:cs typeface="Andalus" pitchFamily="18" charset="-78"/>
              </a:rPr>
              <a:t>Swallowing  and </a:t>
            </a:r>
            <a:r>
              <a:rPr lang="en-US" sz="2400" dirty="0" smtClean="0">
                <a:solidFill>
                  <a:prstClr val="black"/>
                </a:solidFill>
                <a:latin typeface="Andalus" pitchFamily="18" charset="-78"/>
                <a:cs typeface="Andalus" pitchFamily="18" charset="-78"/>
              </a:rPr>
              <a:t>vomiting is lost but </a:t>
            </a:r>
            <a:r>
              <a:rPr lang="en-US" sz="2400" dirty="0">
                <a:solidFill>
                  <a:prstClr val="black"/>
                </a:solidFill>
                <a:latin typeface="Andalus" pitchFamily="18" charset="-78"/>
                <a:cs typeface="Andalus" pitchFamily="18" charset="-78"/>
              </a:rPr>
              <a:t>persists </a:t>
            </a:r>
            <a:r>
              <a:rPr lang="en-US" sz="2400" dirty="0" smtClean="0">
                <a:solidFill>
                  <a:prstClr val="black"/>
                </a:solidFill>
                <a:latin typeface="Andalus" pitchFamily="18" charset="-78"/>
                <a:cs typeface="Andalus" pitchFamily="18" charset="-78"/>
              </a:rPr>
              <a:t>in </a:t>
            </a:r>
            <a:r>
              <a:rPr lang="en-US" sz="2400" dirty="0">
                <a:solidFill>
                  <a:prstClr val="black"/>
                </a:solidFill>
                <a:latin typeface="Andalus" pitchFamily="18" charset="-78"/>
                <a:cs typeface="Andalus" pitchFamily="18" charset="-78"/>
              </a:rPr>
              <a:t>cats</a:t>
            </a:r>
            <a:endParaRPr lang="en-US" sz="2800" dirty="0">
              <a:latin typeface="Andalus" pitchFamily="18" charset="-78"/>
              <a:cs typeface="Andalus" pitchFamily="18" charset="-78"/>
            </a:endParaRPr>
          </a:p>
          <a:p>
            <a:pPr algn="l" rtl="0"/>
            <a:endParaRPr lang="ar-IQ" sz="2800" dirty="0">
              <a:latin typeface="Andalus" pitchFamily="18" charset="-78"/>
              <a:cs typeface="Andalus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5263858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ndalus" pitchFamily="18" charset="-78"/>
                <a:cs typeface="Andalus" pitchFamily="18" charset="-78"/>
              </a:rPr>
              <a:t>Signs of </a:t>
            </a:r>
            <a:r>
              <a:rPr lang="en-US" dirty="0" smtClean="0">
                <a:latin typeface="Andalus" pitchFamily="18" charset="-78"/>
                <a:cs typeface="Andalus" pitchFamily="18" charset="-78"/>
              </a:rPr>
              <a:t>deep  </a:t>
            </a:r>
            <a:r>
              <a:rPr lang="en-US" dirty="0">
                <a:latin typeface="Andalus" pitchFamily="18" charset="-78"/>
                <a:cs typeface="Andalus" pitchFamily="18" charset="-78"/>
              </a:rPr>
              <a:t>anesthesia </a:t>
            </a:r>
            <a:endParaRPr lang="ar-IQ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>
              <a:buFont typeface="Wingdings" pitchFamily="2" charset="2"/>
              <a:buChar char="q"/>
            </a:pPr>
            <a:r>
              <a:rPr lang="en-US" sz="2400" dirty="0" smtClean="0">
                <a:latin typeface="Andalus" pitchFamily="18" charset="-78"/>
                <a:cs typeface="Andalus" pitchFamily="18" charset="-78"/>
              </a:rPr>
              <a:t>Eye ball central position </a:t>
            </a:r>
          </a:p>
          <a:p>
            <a:pPr algn="l" rtl="0">
              <a:buFont typeface="Wingdings" pitchFamily="2" charset="2"/>
              <a:buChar char="q"/>
            </a:pPr>
            <a:r>
              <a:rPr lang="en-US" sz="2400" dirty="0">
                <a:solidFill>
                  <a:prstClr val="black"/>
                </a:solidFill>
                <a:latin typeface="Andalus" pitchFamily="18" charset="-78"/>
                <a:cs typeface="Andalus" pitchFamily="18" charset="-78"/>
              </a:rPr>
              <a:t>Breathing regular and </a:t>
            </a:r>
            <a:r>
              <a:rPr lang="en-US" sz="2400" dirty="0" smtClean="0">
                <a:solidFill>
                  <a:prstClr val="black"/>
                </a:solidFill>
                <a:latin typeface="Andalus" pitchFamily="18" charset="-78"/>
                <a:cs typeface="Andalus" pitchFamily="18" charset="-78"/>
              </a:rPr>
              <a:t>abdominal</a:t>
            </a:r>
          </a:p>
          <a:p>
            <a:pPr algn="l" rtl="0">
              <a:buFont typeface="Wingdings" pitchFamily="2" charset="2"/>
              <a:buChar char="q"/>
            </a:pPr>
            <a:r>
              <a:rPr lang="en-US" sz="2400" dirty="0">
                <a:solidFill>
                  <a:prstClr val="black"/>
                </a:solidFill>
                <a:latin typeface="Andalus" pitchFamily="18" charset="-78"/>
                <a:cs typeface="Andalus" pitchFamily="18" charset="-78"/>
              </a:rPr>
              <a:t>Regular pulse rate and usually  slightly </a:t>
            </a:r>
            <a:r>
              <a:rPr lang="en-US" sz="2400" dirty="0" smtClean="0">
                <a:solidFill>
                  <a:prstClr val="black"/>
                </a:solidFill>
                <a:latin typeface="Andalus" pitchFamily="18" charset="-78"/>
                <a:cs typeface="Andalus" pitchFamily="18" charset="-78"/>
              </a:rPr>
              <a:t>accelerate</a:t>
            </a:r>
          </a:p>
          <a:p>
            <a:pPr algn="l" rtl="0">
              <a:buFont typeface="Wingdings" pitchFamily="2" charset="2"/>
              <a:buChar char="q"/>
            </a:pPr>
            <a:r>
              <a:rPr lang="en-US" sz="2400" dirty="0">
                <a:latin typeface="Andalus" pitchFamily="18" charset="-78"/>
                <a:cs typeface="Andalus" pitchFamily="18" charset="-78"/>
              </a:rPr>
              <a:t>corneal reflex persists </a:t>
            </a:r>
            <a:r>
              <a:rPr lang="en-US" sz="2400" dirty="0" smtClean="0">
                <a:latin typeface="Andalus" pitchFamily="18" charset="-78"/>
                <a:cs typeface="Andalus" pitchFamily="18" charset="-78"/>
              </a:rPr>
              <a:t>in horses </a:t>
            </a:r>
          </a:p>
          <a:p>
            <a:pPr algn="l" rtl="0">
              <a:buFont typeface="Wingdings" pitchFamily="2" charset="2"/>
              <a:buChar char="q"/>
            </a:pPr>
            <a:r>
              <a:rPr lang="en-US" sz="2400" dirty="0">
                <a:latin typeface="Andalus" pitchFamily="18" charset="-78"/>
                <a:cs typeface="Andalus" pitchFamily="18" charset="-78"/>
              </a:rPr>
              <a:t>Vent reflex </a:t>
            </a:r>
            <a:r>
              <a:rPr lang="en-US" sz="2400" dirty="0" smtClean="0">
                <a:latin typeface="Andalus" pitchFamily="18" charset="-78"/>
                <a:cs typeface="Andalus" pitchFamily="18" charset="-78"/>
              </a:rPr>
              <a:t>is lost </a:t>
            </a:r>
          </a:p>
          <a:p>
            <a:pPr algn="l" rtl="0">
              <a:buFont typeface="Wingdings" pitchFamily="2" charset="2"/>
              <a:buChar char="q"/>
            </a:pPr>
            <a:r>
              <a:rPr lang="en-US" sz="2400" dirty="0" smtClean="0">
                <a:latin typeface="Andalus" pitchFamily="18" charset="-78"/>
                <a:cs typeface="Andalus" pitchFamily="18" charset="-78"/>
              </a:rPr>
              <a:t>Abdominal breathing </a:t>
            </a:r>
          </a:p>
          <a:p>
            <a:pPr algn="l" rtl="0">
              <a:buFont typeface="Wingdings" pitchFamily="2" charset="2"/>
              <a:buChar char="q"/>
            </a:pPr>
            <a:r>
              <a:rPr lang="en-US" sz="2400" dirty="0" smtClean="0">
                <a:latin typeface="Andalus" pitchFamily="18" charset="-78"/>
                <a:cs typeface="Andalus" pitchFamily="18" charset="-78"/>
              </a:rPr>
              <a:t>Lost of jaw tone </a:t>
            </a:r>
          </a:p>
          <a:p>
            <a:pPr algn="l" rtl="0">
              <a:buFont typeface="Wingdings" pitchFamily="2" charset="2"/>
              <a:buChar char="q"/>
            </a:pPr>
            <a:r>
              <a:rPr lang="en-US" sz="2400" dirty="0">
                <a:solidFill>
                  <a:prstClr val="black"/>
                </a:solidFill>
                <a:latin typeface="Andalus" pitchFamily="18" charset="-78"/>
                <a:cs typeface="Andalus" pitchFamily="18" charset="-78"/>
              </a:rPr>
              <a:t>Anal sphincter of horses </a:t>
            </a:r>
            <a:r>
              <a:rPr lang="en-US" sz="2400" dirty="0" smtClean="0">
                <a:solidFill>
                  <a:prstClr val="black"/>
                </a:solidFill>
                <a:latin typeface="Andalus" pitchFamily="18" charset="-78"/>
                <a:cs typeface="Andalus" pitchFamily="18" charset="-78"/>
              </a:rPr>
              <a:t>may </a:t>
            </a:r>
            <a:r>
              <a:rPr lang="en-US" sz="2400" dirty="0">
                <a:solidFill>
                  <a:prstClr val="black"/>
                </a:solidFill>
                <a:latin typeface="Andalus" pitchFamily="18" charset="-78"/>
                <a:cs typeface="Andalus" pitchFamily="18" charset="-78"/>
              </a:rPr>
              <a:t>gape to such an extent that feces can be observed in the anal canal</a:t>
            </a:r>
            <a:endParaRPr lang="ar-IQ" sz="2400" dirty="0">
              <a:latin typeface="Andalus" pitchFamily="18" charset="-78"/>
              <a:cs typeface="Andalus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2457687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rPr lang="en-US" dirty="0" smtClean="0">
                <a:latin typeface="Andalus" pitchFamily="18" charset="-78"/>
                <a:cs typeface="Andalus" pitchFamily="18" charset="-78"/>
              </a:rPr>
              <a:t>Signs of </a:t>
            </a:r>
            <a:r>
              <a:rPr lang="en-US" sz="4000" dirty="0">
                <a:solidFill>
                  <a:prstClr val="black"/>
                </a:solidFill>
                <a:latin typeface="Andalus" pitchFamily="18" charset="-78"/>
                <a:cs typeface="Andalus" pitchFamily="18" charset="-78"/>
              </a:rPr>
              <a:t>Stage IV (overdosage)</a:t>
            </a:r>
            <a:endParaRPr lang="ar-IQ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l" rtl="0"/>
            <a:r>
              <a:rPr lang="en-US" sz="2800" dirty="0">
                <a:latin typeface="Andalus" pitchFamily="18" charset="-78"/>
                <a:cs typeface="Andalus" pitchFamily="18" charset="-78"/>
              </a:rPr>
              <a:t>CNS is extremely </a:t>
            </a:r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depressed</a:t>
            </a:r>
          </a:p>
          <a:p>
            <a:pPr algn="l" rtl="0"/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Respiration stop </a:t>
            </a:r>
          </a:p>
          <a:p>
            <a:pPr algn="l" rtl="0"/>
            <a:r>
              <a:rPr lang="en-US" sz="2800" dirty="0">
                <a:solidFill>
                  <a:prstClr val="black"/>
                </a:solidFill>
                <a:latin typeface="Andalus" pitchFamily="18" charset="-78"/>
                <a:cs typeface="Andalus" pitchFamily="18" charset="-78"/>
              </a:rPr>
              <a:t>heart is beat for short time</a:t>
            </a:r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 </a:t>
            </a:r>
          </a:p>
          <a:p>
            <a:pPr lvl="0" algn="l" rtl="0"/>
            <a:r>
              <a:rPr lang="en-US" sz="2800" dirty="0">
                <a:solidFill>
                  <a:prstClr val="black"/>
                </a:solidFill>
                <a:latin typeface="Andalus" pitchFamily="18" charset="-78"/>
                <a:cs typeface="Andalus" pitchFamily="18" charset="-78"/>
              </a:rPr>
              <a:t>blood pressure is at the  shock level </a:t>
            </a:r>
            <a:endParaRPr lang="en-US" sz="2800" dirty="0" smtClean="0">
              <a:solidFill>
                <a:prstClr val="black"/>
              </a:solidFill>
              <a:latin typeface="Andalus" pitchFamily="18" charset="-78"/>
              <a:cs typeface="Andalus" pitchFamily="18" charset="-78"/>
            </a:endParaRPr>
          </a:p>
          <a:p>
            <a:pPr lvl="0" algn="l" rtl="0"/>
            <a:r>
              <a:rPr lang="en-US" sz="2400" dirty="0">
                <a:solidFill>
                  <a:prstClr val="black"/>
                </a:solidFill>
                <a:latin typeface="Andalus" pitchFamily="18" charset="-78"/>
                <a:cs typeface="Andalus" pitchFamily="18" charset="-78"/>
              </a:rPr>
              <a:t>Capillary refill time is markedly delayed , and pupils are widely </a:t>
            </a:r>
            <a:r>
              <a:rPr lang="en-US" sz="2400" dirty="0" smtClean="0">
                <a:solidFill>
                  <a:prstClr val="black"/>
                </a:solidFill>
                <a:latin typeface="Andalus" pitchFamily="18" charset="-78"/>
                <a:cs typeface="Andalus" pitchFamily="18" charset="-78"/>
              </a:rPr>
              <a:t>dilated</a:t>
            </a:r>
          </a:p>
          <a:p>
            <a:pPr lvl="0" algn="l" rtl="0"/>
            <a:r>
              <a:rPr lang="en-US" sz="2400" dirty="0">
                <a:solidFill>
                  <a:prstClr val="black"/>
                </a:solidFill>
                <a:latin typeface="Andalus" pitchFamily="18" charset="-78"/>
                <a:cs typeface="Andalus" pitchFamily="18" charset="-78"/>
              </a:rPr>
              <a:t>Anal and bladder sphincters  relax</a:t>
            </a:r>
          </a:p>
          <a:p>
            <a:pPr lvl="0" algn="l" rtl="0"/>
            <a:endParaRPr lang="en-US" sz="2800" dirty="0">
              <a:solidFill>
                <a:prstClr val="black"/>
              </a:solidFill>
              <a:latin typeface="Andalus" pitchFamily="18" charset="-78"/>
              <a:cs typeface="Andalus" pitchFamily="18" charset="-78"/>
            </a:endParaRPr>
          </a:p>
          <a:p>
            <a:pPr algn="l" rtl="0"/>
            <a:r>
              <a:rPr lang="en-US" sz="2800">
                <a:latin typeface="Andalus" pitchFamily="18" charset="-78"/>
                <a:cs typeface="Andalus" pitchFamily="18" charset="-78"/>
              </a:rPr>
              <a:t>Death quickly occur unless immediate resuscitative steps are taken</a:t>
            </a:r>
            <a:endParaRPr lang="ar-IQ" sz="2800" dirty="0">
              <a:latin typeface="Andalus" pitchFamily="18" charset="-78"/>
              <a:cs typeface="Andalus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6972263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Andalus" pitchFamily="18" charset="-78"/>
                <a:cs typeface="Andalus" pitchFamily="18" charset="-78"/>
              </a:rPr>
              <a:t>Stages of general anesthesia </a:t>
            </a:r>
            <a:endParaRPr lang="ar-IQ" b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>
                <a:latin typeface="Andalus" pitchFamily="18" charset="-78"/>
                <a:cs typeface="Andalus" pitchFamily="18" charset="-78"/>
              </a:rPr>
              <a:t>First stage  (voluntary movement</a:t>
            </a:r>
            <a:r>
              <a:rPr lang="en-US" dirty="0" smtClean="0">
                <a:latin typeface="Andalus" pitchFamily="18" charset="-78"/>
                <a:cs typeface="Andalus" pitchFamily="18" charset="-78"/>
              </a:rPr>
              <a:t>)</a:t>
            </a:r>
          </a:p>
          <a:p>
            <a:pPr algn="l" rtl="0"/>
            <a:r>
              <a:rPr lang="en-US" dirty="0">
                <a:latin typeface="Andalus" pitchFamily="18" charset="-78"/>
                <a:cs typeface="Andalus" pitchFamily="18" charset="-78"/>
              </a:rPr>
              <a:t>Stage II (involuntary movement</a:t>
            </a:r>
            <a:r>
              <a:rPr lang="en-US" dirty="0" smtClean="0">
                <a:latin typeface="Andalus" pitchFamily="18" charset="-78"/>
                <a:cs typeface="Andalus" pitchFamily="18" charset="-78"/>
              </a:rPr>
              <a:t>) delirium stage </a:t>
            </a:r>
            <a:r>
              <a:rPr lang="en-US" dirty="0">
                <a:latin typeface="Andalus" pitchFamily="18" charset="-78"/>
                <a:cs typeface="Andalus" pitchFamily="18" charset="-78"/>
              </a:rPr>
              <a:t/>
            </a:r>
            <a:br>
              <a:rPr lang="en-US" dirty="0">
                <a:latin typeface="Andalus" pitchFamily="18" charset="-78"/>
                <a:cs typeface="Andalus" pitchFamily="18" charset="-78"/>
              </a:rPr>
            </a:br>
            <a:r>
              <a:rPr lang="en-US" dirty="0">
                <a:latin typeface="Andalus" pitchFamily="18" charset="-78"/>
                <a:cs typeface="Andalus" pitchFamily="18" charset="-78"/>
              </a:rPr>
              <a:t>Delirium stage </a:t>
            </a:r>
            <a:endParaRPr lang="en-US" dirty="0" smtClean="0">
              <a:latin typeface="Andalus" pitchFamily="18" charset="-78"/>
              <a:cs typeface="Andalus" pitchFamily="18" charset="-78"/>
            </a:endParaRPr>
          </a:p>
          <a:p>
            <a:pPr algn="l" rtl="0"/>
            <a:r>
              <a:rPr lang="en-US" dirty="0" smtClean="0">
                <a:latin typeface="Andalus" pitchFamily="18" charset="-78"/>
                <a:cs typeface="Andalus" pitchFamily="18" charset="-78"/>
              </a:rPr>
              <a:t>Stage of surgical anesthesia </a:t>
            </a:r>
          </a:p>
          <a:p>
            <a:pPr algn="l" rtl="0"/>
            <a:r>
              <a:rPr lang="en-US" dirty="0" smtClean="0">
                <a:latin typeface="Andalus" pitchFamily="18" charset="-78"/>
                <a:cs typeface="Andalus" pitchFamily="18" charset="-78"/>
              </a:rPr>
              <a:t>Overdosage stage </a:t>
            </a:r>
          </a:p>
          <a:p>
            <a:pPr algn="l" rtl="0"/>
            <a:endParaRPr lang="en-US" dirty="0">
              <a:latin typeface="Andalus" pitchFamily="18" charset="-78"/>
              <a:cs typeface="Andalus" pitchFamily="18" charset="-78"/>
            </a:endParaRPr>
          </a:p>
          <a:p>
            <a:pPr algn="l" rtl="0"/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7925760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-99392"/>
            <a:ext cx="8229600" cy="1143000"/>
          </a:xfrm>
        </p:spPr>
        <p:txBody>
          <a:bodyPr/>
          <a:lstStyle/>
          <a:p>
            <a:r>
              <a:rPr lang="en-US" dirty="0" smtClean="0">
                <a:latin typeface="Andalus" pitchFamily="18" charset="-78"/>
                <a:cs typeface="Andalus" pitchFamily="18" charset="-78"/>
              </a:rPr>
              <a:t>Signs of stage I </a:t>
            </a:r>
            <a:endParaRPr lang="ar-IQ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836712"/>
            <a:ext cx="8964488" cy="5760640"/>
          </a:xfrm>
        </p:spPr>
        <p:txBody>
          <a:bodyPr/>
          <a:lstStyle/>
          <a:p>
            <a:pPr lvl="0" algn="l" rtl="0">
              <a:buFont typeface="Wingdings" pitchFamily="2" charset="2"/>
              <a:buChar char="q"/>
            </a:pPr>
            <a:r>
              <a:rPr lang="en-US" sz="2400" dirty="0">
                <a:solidFill>
                  <a:prstClr val="black"/>
                </a:solidFill>
                <a:latin typeface="Andalus" pitchFamily="18" charset="-78"/>
                <a:cs typeface="Andalus" pitchFamily="18" charset="-78"/>
              </a:rPr>
              <a:t>Nervous animals are bound to resist restraint.</a:t>
            </a:r>
          </a:p>
          <a:p>
            <a:pPr lvl="0" algn="l" rtl="0">
              <a:buFont typeface="Wingdings" pitchFamily="2" charset="2"/>
              <a:buChar char="q"/>
            </a:pPr>
            <a:r>
              <a:rPr lang="en-US" sz="2400" dirty="0" smtClean="0">
                <a:solidFill>
                  <a:prstClr val="black"/>
                </a:solidFill>
                <a:latin typeface="Andalus" pitchFamily="18" charset="-78"/>
                <a:cs typeface="Andalus" pitchFamily="18" charset="-78"/>
              </a:rPr>
              <a:t>Animals </a:t>
            </a:r>
            <a:r>
              <a:rPr lang="en-US" sz="2400" dirty="0">
                <a:solidFill>
                  <a:prstClr val="black"/>
                </a:solidFill>
                <a:latin typeface="Andalus" pitchFamily="18" charset="-78"/>
                <a:cs typeface="Andalus" pitchFamily="18" charset="-78"/>
              </a:rPr>
              <a:t>may struggle violently and voluntarily </a:t>
            </a:r>
            <a:endParaRPr lang="en-US" sz="2400" dirty="0" smtClean="0">
              <a:solidFill>
                <a:prstClr val="black"/>
              </a:solidFill>
              <a:latin typeface="Andalus" pitchFamily="18" charset="-78"/>
              <a:cs typeface="Andalus" pitchFamily="18" charset="-78"/>
            </a:endParaRPr>
          </a:p>
          <a:p>
            <a:pPr lvl="0" algn="l" rtl="0">
              <a:buFont typeface="Wingdings" pitchFamily="2" charset="2"/>
              <a:buChar char="q"/>
            </a:pPr>
            <a:r>
              <a:rPr lang="en-US" sz="2400" dirty="0" smtClean="0">
                <a:solidFill>
                  <a:prstClr val="black"/>
                </a:solidFill>
                <a:latin typeface="Andalus" pitchFamily="18" charset="-78"/>
                <a:cs typeface="Andalus" pitchFamily="18" charset="-78"/>
              </a:rPr>
              <a:t>Breath holding of animal  </a:t>
            </a:r>
            <a:r>
              <a:rPr lang="en-US" sz="2400" dirty="0">
                <a:solidFill>
                  <a:prstClr val="black"/>
                </a:solidFill>
                <a:latin typeface="Andalus" pitchFamily="18" charset="-78"/>
                <a:cs typeface="Andalus" pitchFamily="18" charset="-78"/>
              </a:rPr>
              <a:t>for short periods.</a:t>
            </a:r>
          </a:p>
          <a:p>
            <a:pPr lvl="0" algn="l" rtl="0">
              <a:buFont typeface="Wingdings" pitchFamily="2" charset="2"/>
              <a:buChar char="q"/>
            </a:pPr>
            <a:r>
              <a:rPr lang="en-US" sz="2400" dirty="0">
                <a:solidFill>
                  <a:prstClr val="black"/>
                </a:solidFill>
                <a:latin typeface="Andalus" pitchFamily="18" charset="-78"/>
                <a:cs typeface="Andalus" pitchFamily="18" charset="-78"/>
              </a:rPr>
              <a:t>Strong and rapid heart beat </a:t>
            </a:r>
          </a:p>
          <a:p>
            <a:pPr lvl="0" algn="l" rtl="0">
              <a:buFont typeface="Wingdings" pitchFamily="2" charset="2"/>
              <a:buChar char="q"/>
            </a:pPr>
            <a:r>
              <a:rPr lang="en-US" sz="2400" dirty="0" smtClean="0">
                <a:solidFill>
                  <a:prstClr val="black"/>
                </a:solidFill>
                <a:latin typeface="Andalus" pitchFamily="18" charset="-78"/>
                <a:cs typeface="Andalus" pitchFamily="18" charset="-78"/>
              </a:rPr>
              <a:t>Pupillary dilation</a:t>
            </a:r>
          </a:p>
          <a:p>
            <a:pPr lvl="0" algn="l" rtl="0">
              <a:buFont typeface="Wingdings" pitchFamily="2" charset="2"/>
              <a:buChar char="q"/>
            </a:pPr>
            <a:r>
              <a:rPr lang="en-US" sz="2400" dirty="0">
                <a:solidFill>
                  <a:prstClr val="black"/>
                </a:solidFill>
                <a:latin typeface="Andalus" pitchFamily="18" charset="-78"/>
                <a:cs typeface="Andalus" pitchFamily="18" charset="-78"/>
              </a:rPr>
              <a:t>Salivation , urination , and defecation are frequent in some species </a:t>
            </a:r>
          </a:p>
          <a:p>
            <a:pPr lvl="0" algn="l" rtl="0">
              <a:buFont typeface="Wingdings" pitchFamily="2" charset="2"/>
              <a:buChar char="q"/>
            </a:pPr>
            <a:endParaRPr lang="ar-IQ" sz="2400" dirty="0">
              <a:solidFill>
                <a:prstClr val="black"/>
              </a:solidFill>
              <a:latin typeface="Andalus" pitchFamily="18" charset="-78"/>
              <a:cs typeface="Andalus" pitchFamily="18" charset="-78"/>
            </a:endParaRPr>
          </a:p>
          <a:p>
            <a:pPr algn="l" rtl="0"/>
            <a:endParaRPr lang="ar-IQ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4693" y="4653136"/>
            <a:ext cx="3914800" cy="219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75" y="4653136"/>
            <a:ext cx="3253904" cy="2165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562193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>
                <a:latin typeface="Andalus" pitchFamily="18" charset="-78"/>
                <a:cs typeface="Andalus" pitchFamily="18" charset="-78"/>
              </a:rPr>
              <a:t>Signs of </a:t>
            </a:r>
            <a:r>
              <a:rPr lang="en-US" sz="3200" dirty="0">
                <a:latin typeface="Andalus" pitchFamily="18" charset="-78"/>
                <a:cs typeface="Andalus" pitchFamily="18" charset="-78"/>
              </a:rPr>
              <a:t>Stage II (involuntary movement) delirium stage </a:t>
            </a:r>
            <a:br>
              <a:rPr lang="en-US" sz="3200" dirty="0">
                <a:latin typeface="Andalus" pitchFamily="18" charset="-78"/>
                <a:cs typeface="Andalus" pitchFamily="18" charset="-78"/>
              </a:rPr>
            </a:br>
            <a:endParaRPr lang="ar-IQ" sz="3200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51520" y="1052736"/>
            <a:ext cx="8435280" cy="5616624"/>
          </a:xfrm>
        </p:spPr>
        <p:txBody>
          <a:bodyPr>
            <a:normAutofit/>
          </a:bodyPr>
          <a:lstStyle/>
          <a:p>
            <a:pPr lvl="0" algn="l" rtl="0">
              <a:buFont typeface="Wingdings" pitchFamily="2" charset="2"/>
              <a:buChar char="q"/>
            </a:pPr>
            <a:r>
              <a:rPr lang="en-US" sz="2400" dirty="0" smtClean="0">
                <a:solidFill>
                  <a:prstClr val="black"/>
                </a:solidFill>
                <a:latin typeface="Andalus" pitchFamily="18" charset="-78"/>
                <a:cs typeface="Andalus" pitchFamily="18" charset="-78"/>
              </a:rPr>
              <a:t>Loss </a:t>
            </a:r>
            <a:r>
              <a:rPr lang="en-US" sz="2400" dirty="0">
                <a:solidFill>
                  <a:prstClr val="black"/>
                </a:solidFill>
                <a:latin typeface="Andalus" pitchFamily="18" charset="-78"/>
                <a:cs typeface="Andalus" pitchFamily="18" charset="-78"/>
              </a:rPr>
              <a:t>all voluntary control </a:t>
            </a:r>
            <a:r>
              <a:rPr lang="en-US" sz="2400" dirty="0" smtClean="0">
                <a:solidFill>
                  <a:prstClr val="black"/>
                </a:solidFill>
                <a:latin typeface="Andalus" pitchFamily="18" charset="-78"/>
                <a:cs typeface="Andalus" pitchFamily="18" charset="-78"/>
              </a:rPr>
              <a:t>of the animals </a:t>
            </a:r>
          </a:p>
          <a:p>
            <a:pPr lvl="0" algn="l" rtl="0">
              <a:buFont typeface="Wingdings" pitchFamily="2" charset="2"/>
              <a:buChar char="q"/>
            </a:pPr>
            <a:r>
              <a:rPr lang="en-US" sz="2400" dirty="0" smtClean="0">
                <a:latin typeface="Andalus" pitchFamily="18" charset="-78"/>
                <a:cs typeface="Andalus" pitchFamily="18" charset="-78"/>
              </a:rPr>
              <a:t>Animal React  </a:t>
            </a:r>
            <a:r>
              <a:rPr lang="en-US" sz="2400" dirty="0">
                <a:latin typeface="Andalus" pitchFamily="18" charset="-78"/>
                <a:cs typeface="Andalus" pitchFamily="18" charset="-78"/>
              </a:rPr>
              <a:t>to external stimuli by violent reflex </a:t>
            </a:r>
            <a:r>
              <a:rPr lang="en-US" sz="2400" dirty="0" smtClean="0">
                <a:latin typeface="Andalus" pitchFamily="18" charset="-78"/>
                <a:cs typeface="Andalus" pitchFamily="18" charset="-78"/>
              </a:rPr>
              <a:t>struggling</a:t>
            </a:r>
          </a:p>
          <a:p>
            <a:pPr lvl="0" algn="l" rtl="0">
              <a:buFont typeface="Wingdings" pitchFamily="2" charset="2"/>
              <a:buChar char="q"/>
            </a:pPr>
            <a:r>
              <a:rPr lang="en-US" sz="2400" dirty="0">
                <a:latin typeface="Andalus" pitchFamily="18" charset="-78"/>
                <a:cs typeface="Andalus" pitchFamily="18" charset="-78"/>
              </a:rPr>
              <a:t>Fast and strong heartbeat , cardiac </a:t>
            </a:r>
            <a:r>
              <a:rPr lang="en-US" sz="2400" dirty="0" smtClean="0">
                <a:latin typeface="Andalus" pitchFamily="18" charset="-78"/>
                <a:cs typeface="Andalus" pitchFamily="18" charset="-78"/>
              </a:rPr>
              <a:t>arrhythmia</a:t>
            </a:r>
          </a:p>
          <a:p>
            <a:pPr lvl="0" algn="l" rtl="0">
              <a:buFont typeface="Wingdings" pitchFamily="2" charset="2"/>
              <a:buChar char="q"/>
            </a:pPr>
            <a:r>
              <a:rPr lang="en-US" sz="2400" dirty="0">
                <a:solidFill>
                  <a:prstClr val="black"/>
                </a:solidFill>
                <a:latin typeface="Andalus" pitchFamily="18" charset="-78"/>
                <a:cs typeface="Andalus" pitchFamily="18" charset="-78"/>
              </a:rPr>
              <a:t>widely dilated </a:t>
            </a:r>
            <a:r>
              <a:rPr lang="en-US" sz="2400" dirty="0" smtClean="0">
                <a:solidFill>
                  <a:prstClr val="black"/>
                </a:solidFill>
                <a:latin typeface="Andalus" pitchFamily="18" charset="-78"/>
                <a:cs typeface="Andalus" pitchFamily="18" charset="-78"/>
              </a:rPr>
              <a:t>pupil</a:t>
            </a:r>
          </a:p>
          <a:p>
            <a:pPr lvl="0" algn="l" rtl="0">
              <a:buFont typeface="Wingdings" pitchFamily="2" charset="2"/>
              <a:buChar char="q"/>
            </a:pPr>
            <a:r>
              <a:rPr lang="en-US" sz="2400" dirty="0">
                <a:solidFill>
                  <a:prstClr val="black"/>
                </a:solidFill>
                <a:latin typeface="Andalus" pitchFamily="18" charset="-78"/>
                <a:cs typeface="Andalus" pitchFamily="18" charset="-78"/>
              </a:rPr>
              <a:t>Nystagmus commonly occur in horses.</a:t>
            </a:r>
          </a:p>
          <a:p>
            <a:pPr lvl="0" algn="l" rtl="0">
              <a:buFont typeface="Wingdings" pitchFamily="2" charset="2"/>
              <a:buChar char="q"/>
            </a:pPr>
            <a:r>
              <a:rPr lang="en-US" sz="2400" dirty="0">
                <a:solidFill>
                  <a:prstClr val="black"/>
                </a:solidFill>
                <a:latin typeface="Andalus" pitchFamily="18" charset="-78"/>
                <a:cs typeface="Andalus" pitchFamily="18" charset="-78"/>
              </a:rPr>
              <a:t>Animals may whine, cry, bellow, or </a:t>
            </a:r>
            <a:r>
              <a:rPr lang="en-US" sz="2400" dirty="0" smtClean="0">
                <a:solidFill>
                  <a:prstClr val="black"/>
                </a:solidFill>
                <a:latin typeface="Andalus" pitchFamily="18" charset="-78"/>
                <a:cs typeface="Andalus" pitchFamily="18" charset="-78"/>
              </a:rPr>
              <a:t>neigh</a:t>
            </a:r>
          </a:p>
          <a:p>
            <a:pPr lvl="0" algn="l" rtl="0">
              <a:buFont typeface="Wingdings" pitchFamily="2" charset="2"/>
              <a:buChar char="q"/>
            </a:pPr>
            <a:r>
              <a:rPr lang="en-US" sz="2400" dirty="0">
                <a:solidFill>
                  <a:prstClr val="black"/>
                </a:solidFill>
                <a:latin typeface="Andalus" pitchFamily="18" charset="-78"/>
                <a:cs typeface="Andalus" pitchFamily="18" charset="-78"/>
              </a:rPr>
              <a:t>salivation in ruminants and cats </a:t>
            </a:r>
            <a:endParaRPr lang="en-US" sz="2400" dirty="0" smtClean="0">
              <a:solidFill>
                <a:prstClr val="black"/>
              </a:solidFill>
              <a:latin typeface="Andalus" pitchFamily="18" charset="-78"/>
              <a:cs typeface="Andalus" pitchFamily="18" charset="-78"/>
            </a:endParaRPr>
          </a:p>
          <a:p>
            <a:pPr lvl="0" algn="l" rtl="0">
              <a:buFont typeface="Wingdings" pitchFamily="2" charset="2"/>
              <a:buChar char="q"/>
            </a:pPr>
            <a:r>
              <a:rPr lang="en-US" sz="2400" dirty="0">
                <a:solidFill>
                  <a:prstClr val="black"/>
                </a:solidFill>
                <a:latin typeface="Andalus" pitchFamily="18" charset="-78"/>
                <a:cs typeface="Andalus" pitchFamily="18" charset="-78"/>
              </a:rPr>
              <a:t>Vomiting  in dogs, cats , and </a:t>
            </a:r>
            <a:r>
              <a:rPr lang="en-US" sz="2400" dirty="0" smtClean="0">
                <a:solidFill>
                  <a:prstClr val="black"/>
                </a:solidFill>
                <a:latin typeface="Andalus" pitchFamily="18" charset="-78"/>
                <a:cs typeface="Andalus" pitchFamily="18" charset="-78"/>
              </a:rPr>
              <a:t>goats</a:t>
            </a:r>
          </a:p>
          <a:p>
            <a:pPr lvl="0" algn="l" rtl="0">
              <a:buFont typeface="Wingdings" pitchFamily="2" charset="2"/>
              <a:buChar char="q"/>
            </a:pPr>
            <a:r>
              <a:rPr lang="en-US" sz="2400" dirty="0" smtClean="0">
                <a:solidFill>
                  <a:prstClr val="black"/>
                </a:solidFill>
                <a:latin typeface="Andalus" pitchFamily="18" charset="-78"/>
                <a:cs typeface="Andalus" pitchFamily="18" charset="-78"/>
              </a:rPr>
              <a:t>In cat and pig , larynx is very sensitive in </a:t>
            </a:r>
            <a:r>
              <a:rPr lang="en-US" sz="2400" dirty="0">
                <a:solidFill>
                  <a:prstClr val="black"/>
                </a:solidFill>
                <a:latin typeface="Andalus" pitchFamily="18" charset="-78"/>
                <a:cs typeface="Andalus" pitchFamily="18" charset="-78"/>
              </a:rPr>
              <a:t>this stage and stimulation may cause laryngeal spasms</a:t>
            </a:r>
          </a:p>
          <a:p>
            <a:pPr lvl="0" algn="l" rtl="0"/>
            <a:endParaRPr lang="en-US" sz="2400" dirty="0" smtClean="0">
              <a:latin typeface="Andalus" pitchFamily="18" charset="-78"/>
              <a:cs typeface="Andalus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0271642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Autofit/>
          </a:bodyPr>
          <a:lstStyle/>
          <a:p>
            <a:pPr rtl="0"/>
            <a:r>
              <a:rPr lang="en-US" sz="3200" dirty="0">
                <a:solidFill>
                  <a:prstClr val="black"/>
                </a:solidFill>
                <a:latin typeface="Andalus" pitchFamily="18" charset="-78"/>
                <a:cs typeface="Andalus" pitchFamily="18" charset="-78"/>
              </a:rPr>
              <a:t>Signs of Stage II (involuntary movement) delirium stage </a:t>
            </a:r>
            <a:br>
              <a:rPr lang="en-US" sz="3200" dirty="0">
                <a:solidFill>
                  <a:prstClr val="black"/>
                </a:solidFill>
                <a:latin typeface="Andalus" pitchFamily="18" charset="-78"/>
                <a:cs typeface="Andalus" pitchFamily="18" charset="-78"/>
              </a:rPr>
            </a:b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79512" y="1124744"/>
            <a:ext cx="8507288" cy="5400600"/>
          </a:xfrm>
        </p:spPr>
        <p:txBody>
          <a:bodyPr/>
          <a:lstStyle/>
          <a:p>
            <a:pPr algn="l" rtl="0">
              <a:buFont typeface="Wingdings" pitchFamily="2" charset="2"/>
              <a:buChar char="q"/>
            </a:pPr>
            <a:r>
              <a:rPr lang="en-US" sz="2400" dirty="0">
                <a:solidFill>
                  <a:prstClr val="black"/>
                </a:solidFill>
                <a:latin typeface="Andalus" pitchFamily="18" charset="-78"/>
                <a:cs typeface="Andalus" pitchFamily="18" charset="-78"/>
              </a:rPr>
              <a:t>Jaw tone is still </a:t>
            </a:r>
            <a:r>
              <a:rPr lang="en-US" sz="2400" dirty="0" smtClean="0">
                <a:solidFill>
                  <a:prstClr val="black"/>
                </a:solidFill>
                <a:latin typeface="Andalus" pitchFamily="18" charset="-78"/>
                <a:cs typeface="Andalus" pitchFamily="18" charset="-78"/>
              </a:rPr>
              <a:t>present at this stage and endotracheal intubation in dog </a:t>
            </a:r>
            <a:r>
              <a:rPr lang="en-US" sz="2400" dirty="0">
                <a:solidFill>
                  <a:prstClr val="black"/>
                </a:solidFill>
                <a:latin typeface="Andalus" pitchFamily="18" charset="-78"/>
                <a:cs typeface="Andalus" pitchFamily="18" charset="-78"/>
              </a:rPr>
              <a:t>and cat may initiate vomition </a:t>
            </a:r>
            <a:r>
              <a:rPr lang="en-US" sz="2400" dirty="0" smtClean="0">
                <a:solidFill>
                  <a:prstClr val="black"/>
                </a:solidFill>
                <a:latin typeface="Andalus" pitchFamily="18" charset="-78"/>
                <a:cs typeface="Andalus" pitchFamily="18" charset="-78"/>
              </a:rPr>
              <a:t>and active </a:t>
            </a:r>
            <a:r>
              <a:rPr lang="en-US" sz="2400" dirty="0">
                <a:solidFill>
                  <a:prstClr val="black"/>
                </a:solidFill>
                <a:latin typeface="Andalus" pitchFamily="18" charset="-78"/>
                <a:cs typeface="Andalus" pitchFamily="18" charset="-78"/>
              </a:rPr>
              <a:t>regurgitation in </a:t>
            </a:r>
            <a:r>
              <a:rPr lang="en-US" sz="2400" dirty="0" smtClean="0">
                <a:solidFill>
                  <a:prstClr val="black"/>
                </a:solidFill>
                <a:latin typeface="Andalus" pitchFamily="18" charset="-78"/>
                <a:cs typeface="Andalus" pitchFamily="18" charset="-78"/>
              </a:rPr>
              <a:t>ruminants</a:t>
            </a:r>
          </a:p>
          <a:p>
            <a:pPr algn="l" rtl="0">
              <a:buFont typeface="Wingdings" pitchFamily="2" charset="2"/>
              <a:buChar char="q"/>
            </a:pPr>
            <a:r>
              <a:rPr lang="en-US" sz="2400" dirty="0">
                <a:solidFill>
                  <a:prstClr val="black"/>
                </a:solidFill>
                <a:latin typeface="Andalus" pitchFamily="18" charset="-78"/>
                <a:cs typeface="Andalus" pitchFamily="18" charset="-78"/>
              </a:rPr>
              <a:t>stimulation of any kind </a:t>
            </a:r>
            <a:r>
              <a:rPr lang="en-US" sz="2400" dirty="0" smtClean="0">
                <a:solidFill>
                  <a:prstClr val="black"/>
                </a:solidFill>
                <a:latin typeface="Andalus" pitchFamily="18" charset="-78"/>
                <a:cs typeface="Andalus" pitchFamily="18" charset="-78"/>
              </a:rPr>
              <a:t>of reflexes should </a:t>
            </a:r>
            <a:r>
              <a:rPr lang="en-US" sz="2400" dirty="0">
                <a:solidFill>
                  <a:prstClr val="black"/>
                </a:solidFill>
                <a:latin typeface="Andalus" pitchFamily="18" charset="-78"/>
                <a:cs typeface="Andalus" pitchFamily="18" charset="-78"/>
              </a:rPr>
              <a:t>be </a:t>
            </a:r>
            <a:r>
              <a:rPr lang="en-US" sz="2400" dirty="0" smtClean="0">
                <a:solidFill>
                  <a:prstClr val="black"/>
                </a:solidFill>
                <a:latin typeface="Andalus" pitchFamily="18" charset="-78"/>
                <a:cs typeface="Andalus" pitchFamily="18" charset="-78"/>
              </a:rPr>
              <a:t>avoided because of the </a:t>
            </a:r>
            <a:r>
              <a:rPr lang="en-US" sz="2400" dirty="0">
                <a:solidFill>
                  <a:prstClr val="black"/>
                </a:solidFill>
                <a:latin typeface="Andalus" pitchFamily="18" charset="-78"/>
                <a:cs typeface="Andalus" pitchFamily="18" charset="-78"/>
              </a:rPr>
              <a:t>exaggerated reflex responses during this stage</a:t>
            </a:r>
            <a:endParaRPr lang="ar-IQ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4021946"/>
            <a:ext cx="2350765" cy="27106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118"/>
          <a:stretch/>
        </p:blipFill>
        <p:spPr bwMode="auto">
          <a:xfrm>
            <a:off x="402676" y="4149080"/>
            <a:ext cx="3762794" cy="25835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7378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latin typeface="Andalus" pitchFamily="18" charset="-78"/>
                <a:cs typeface="Andalus" pitchFamily="18" charset="-78"/>
              </a:rPr>
              <a:t>Signs of </a:t>
            </a:r>
            <a:r>
              <a:rPr lang="en-US" b="1" dirty="0">
                <a:latin typeface="Andalus" pitchFamily="18" charset="-78"/>
                <a:cs typeface="Andalus" pitchFamily="18" charset="-78"/>
              </a:rPr>
              <a:t>Stage III (stage of surgical anesthesia )</a:t>
            </a:r>
            <a:endParaRPr lang="ar-IQ" b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23528" y="1340768"/>
            <a:ext cx="8568952" cy="5256584"/>
          </a:xfrm>
        </p:spPr>
        <p:txBody>
          <a:bodyPr>
            <a:normAutofit fontScale="92500" lnSpcReduction="10000"/>
          </a:bodyPr>
          <a:lstStyle/>
          <a:p>
            <a:pPr algn="l" rtl="0"/>
            <a:r>
              <a:rPr lang="en-US" sz="2400" b="1" dirty="0" smtClean="0">
                <a:latin typeface="Andalus" pitchFamily="18" charset="-78"/>
                <a:cs typeface="Andalus" pitchFamily="18" charset="-78"/>
              </a:rPr>
              <a:t>This stage characterized by –</a:t>
            </a:r>
          </a:p>
          <a:p>
            <a:pPr algn="l" rtl="0">
              <a:buFont typeface="Wingdings" pitchFamily="2" charset="2"/>
              <a:buChar char="v"/>
            </a:pPr>
            <a:r>
              <a:rPr lang="en-US" sz="2400" dirty="0">
                <a:latin typeface="Andalus" pitchFamily="18" charset="-78"/>
                <a:cs typeface="Andalus" pitchFamily="18" charset="-78"/>
              </a:rPr>
              <a:t>unconsciousness with progressive depression of the reflexes</a:t>
            </a:r>
            <a:r>
              <a:rPr lang="en-US" sz="2400" dirty="0" smtClean="0">
                <a:latin typeface="Andalus" pitchFamily="18" charset="-78"/>
                <a:cs typeface="Andalus" pitchFamily="18" charset="-78"/>
              </a:rPr>
              <a:t>.</a:t>
            </a:r>
          </a:p>
          <a:p>
            <a:pPr algn="l" rtl="0">
              <a:buFont typeface="Wingdings" pitchFamily="2" charset="2"/>
              <a:buChar char="v"/>
            </a:pPr>
            <a:r>
              <a:rPr lang="en-US" sz="2400" dirty="0">
                <a:latin typeface="Andalus" pitchFamily="18" charset="-78"/>
                <a:cs typeface="Andalus" pitchFamily="18" charset="-78"/>
              </a:rPr>
              <a:t>Muscular relaxation </a:t>
            </a:r>
            <a:r>
              <a:rPr lang="en-US" sz="2400" dirty="0" smtClean="0">
                <a:latin typeface="Andalus" pitchFamily="18" charset="-78"/>
                <a:cs typeface="Andalus" pitchFamily="18" charset="-78"/>
              </a:rPr>
              <a:t>develops</a:t>
            </a:r>
          </a:p>
          <a:p>
            <a:pPr algn="l" rtl="0">
              <a:buFont typeface="Wingdings" pitchFamily="2" charset="2"/>
              <a:buChar char="v"/>
            </a:pPr>
            <a:r>
              <a:rPr lang="en-US" sz="2400" dirty="0" smtClean="0">
                <a:latin typeface="Andalus" pitchFamily="18" charset="-78"/>
                <a:cs typeface="Andalus" pitchFamily="18" charset="-78"/>
              </a:rPr>
              <a:t>Ventilation </a:t>
            </a:r>
            <a:r>
              <a:rPr lang="en-US" sz="2400" dirty="0">
                <a:latin typeface="Andalus" pitchFamily="18" charset="-78"/>
                <a:cs typeface="Andalus" pitchFamily="18" charset="-78"/>
              </a:rPr>
              <a:t>becomes slow and </a:t>
            </a:r>
            <a:r>
              <a:rPr lang="en-US" sz="2400" dirty="0" smtClean="0">
                <a:latin typeface="Andalus" pitchFamily="18" charset="-78"/>
                <a:cs typeface="Andalus" pitchFamily="18" charset="-78"/>
              </a:rPr>
              <a:t>regular</a:t>
            </a:r>
          </a:p>
          <a:p>
            <a:pPr algn="l" rtl="0">
              <a:buFont typeface="Wingdings" pitchFamily="2" charset="2"/>
              <a:buChar char="v"/>
            </a:pPr>
            <a:r>
              <a:rPr lang="en-US" sz="2400" dirty="0">
                <a:latin typeface="Andalus" pitchFamily="18" charset="-78"/>
                <a:cs typeface="Andalus" pitchFamily="18" charset="-78"/>
              </a:rPr>
              <a:t>Vomiting and swallowing reflexes are </a:t>
            </a:r>
            <a:r>
              <a:rPr lang="en-US" sz="2400" dirty="0" smtClean="0">
                <a:latin typeface="Andalus" pitchFamily="18" charset="-78"/>
                <a:cs typeface="Andalus" pitchFamily="18" charset="-78"/>
              </a:rPr>
              <a:t>lost</a:t>
            </a:r>
          </a:p>
          <a:p>
            <a:pPr marL="0" indent="0" algn="l" rtl="0">
              <a:buNone/>
            </a:pPr>
            <a:r>
              <a:rPr lang="en-US" sz="2400" b="1" dirty="0" smtClean="0">
                <a:latin typeface="Andalus" pitchFamily="18" charset="-78"/>
                <a:cs typeface="Andalus" pitchFamily="18" charset="-78"/>
              </a:rPr>
              <a:t>This stage is divided into three planes :-</a:t>
            </a:r>
          </a:p>
          <a:p>
            <a:pPr algn="l" rtl="0">
              <a:buFont typeface="Wingdings" pitchFamily="2" charset="2"/>
              <a:buChar char="Ø"/>
            </a:pPr>
            <a:r>
              <a:rPr lang="en-US" sz="2400" b="1" dirty="0">
                <a:latin typeface="Andalus" pitchFamily="18" charset="-78"/>
                <a:cs typeface="Andalus" pitchFamily="18" charset="-78"/>
              </a:rPr>
              <a:t>Light anesthesia  </a:t>
            </a:r>
            <a:r>
              <a:rPr lang="en-US" sz="2400" dirty="0">
                <a:latin typeface="Andalus" pitchFamily="18" charset="-78"/>
                <a:cs typeface="Andalus" pitchFamily="18" charset="-78"/>
              </a:rPr>
              <a:t>persists until eyeball movement stop</a:t>
            </a:r>
            <a:r>
              <a:rPr lang="en-US" sz="2400" dirty="0" smtClean="0">
                <a:latin typeface="Andalus" pitchFamily="18" charset="-78"/>
                <a:cs typeface="Andalus" pitchFamily="18" charset="-78"/>
              </a:rPr>
              <a:t>.</a:t>
            </a:r>
          </a:p>
          <a:p>
            <a:pPr algn="l" rtl="0">
              <a:buFont typeface="Wingdings" pitchFamily="2" charset="2"/>
              <a:buChar char="Ø"/>
            </a:pPr>
            <a:r>
              <a:rPr lang="en-US" sz="2400" b="1" dirty="0">
                <a:latin typeface="Andalus" pitchFamily="18" charset="-78"/>
                <a:cs typeface="Andalus" pitchFamily="18" charset="-78"/>
              </a:rPr>
              <a:t>Medium anesthesia </a:t>
            </a:r>
            <a:r>
              <a:rPr lang="en-US" sz="2400" dirty="0">
                <a:latin typeface="Andalus" pitchFamily="18" charset="-78"/>
                <a:cs typeface="Andalus" pitchFamily="18" charset="-78"/>
              </a:rPr>
              <a:t>stable respiration and pulse rate, absent of the following reflexes  laryngeal reflex  , palpebral reflex, corneal reflex, and adequate muscle relaxation and analgesia for most surgical </a:t>
            </a:r>
            <a:r>
              <a:rPr lang="en-US" sz="2400" dirty="0" smtClean="0">
                <a:latin typeface="Andalus" pitchFamily="18" charset="-78"/>
                <a:cs typeface="Andalus" pitchFamily="18" charset="-78"/>
              </a:rPr>
              <a:t>procedures</a:t>
            </a:r>
          </a:p>
          <a:p>
            <a:pPr algn="l" rtl="0">
              <a:buFont typeface="Wingdings" pitchFamily="2" charset="2"/>
              <a:buChar char="Ø"/>
            </a:pPr>
            <a:r>
              <a:rPr lang="en-US" sz="2400" b="1" dirty="0">
                <a:latin typeface="Andalus" pitchFamily="18" charset="-78"/>
                <a:cs typeface="Andalus" pitchFamily="18" charset="-78"/>
              </a:rPr>
              <a:t>Deep anesthesia  </a:t>
            </a:r>
            <a:r>
              <a:rPr lang="en-US" sz="2400" dirty="0">
                <a:latin typeface="Andalus" pitchFamily="18" charset="-78"/>
                <a:cs typeface="Andalus" pitchFamily="18" charset="-78"/>
              </a:rPr>
              <a:t>decrease intercostal muscle function, profound muscle relaxation, diaphragmatic breathing and centered and dilated pupil</a:t>
            </a:r>
          </a:p>
          <a:p>
            <a:pPr algn="l" rtl="0">
              <a:buFont typeface="Wingdings" pitchFamily="2" charset="2"/>
              <a:buChar char="Ø"/>
            </a:pPr>
            <a:endParaRPr lang="en-US" sz="2400" dirty="0">
              <a:latin typeface="Andalus" pitchFamily="18" charset="-78"/>
              <a:cs typeface="Andalus" pitchFamily="18" charset="-78"/>
            </a:endParaRPr>
          </a:p>
          <a:p>
            <a:pPr algn="l" rtl="0">
              <a:buFont typeface="Wingdings" pitchFamily="2" charset="2"/>
              <a:buChar char="Ø"/>
            </a:pPr>
            <a:endParaRPr lang="en-US" sz="2400" dirty="0">
              <a:latin typeface="Andalus" pitchFamily="18" charset="-78"/>
              <a:cs typeface="Andalus" pitchFamily="18" charset="-78"/>
            </a:endParaRPr>
          </a:p>
          <a:p>
            <a:pPr algn="l" rtl="0">
              <a:buFont typeface="Wingdings" pitchFamily="2" charset="2"/>
              <a:buChar char="Ø"/>
            </a:pPr>
            <a:endParaRPr lang="en-US" sz="2400" dirty="0" smtClean="0">
              <a:latin typeface="Andalus" pitchFamily="18" charset="-78"/>
              <a:cs typeface="Andalus" pitchFamily="18" charset="-78"/>
            </a:endParaRPr>
          </a:p>
          <a:p>
            <a:pPr algn="l" rtl="0">
              <a:buFont typeface="Wingdings" pitchFamily="2" charset="2"/>
              <a:buChar char="v"/>
            </a:pPr>
            <a:endParaRPr lang="ar-IQ" sz="2400" dirty="0">
              <a:latin typeface="Andalus" pitchFamily="18" charset="-78"/>
              <a:cs typeface="Andalus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839955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418058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atin typeface="Andalus" pitchFamily="18" charset="-78"/>
                <a:cs typeface="Andalus" pitchFamily="18" charset="-78"/>
              </a:rPr>
              <a:t>Signs of light anesthesia </a:t>
            </a:r>
            <a:endParaRPr lang="ar-IQ" b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07504" y="836712"/>
            <a:ext cx="8579296" cy="5616624"/>
          </a:xfrm>
        </p:spPr>
        <p:txBody>
          <a:bodyPr>
            <a:normAutofit/>
          </a:bodyPr>
          <a:lstStyle/>
          <a:p>
            <a:pPr algn="l" rtl="0"/>
            <a:r>
              <a:rPr lang="en-US" sz="2400" dirty="0" smtClean="0">
                <a:latin typeface="Andalus" pitchFamily="18" charset="-78"/>
                <a:cs typeface="Andalus" pitchFamily="18" charset="-78"/>
              </a:rPr>
              <a:t>Eyeballs </a:t>
            </a:r>
            <a:r>
              <a:rPr lang="en-US" sz="2400" dirty="0">
                <a:latin typeface="Andalus" pitchFamily="18" charset="-78"/>
                <a:cs typeface="Andalus" pitchFamily="18" charset="-78"/>
              </a:rPr>
              <a:t>are generally turned downward in dogs, cats , and </a:t>
            </a:r>
            <a:r>
              <a:rPr lang="en-US" sz="2400" dirty="0" smtClean="0">
                <a:latin typeface="Andalus" pitchFamily="18" charset="-78"/>
                <a:cs typeface="Andalus" pitchFamily="18" charset="-78"/>
              </a:rPr>
              <a:t>pigs </a:t>
            </a:r>
            <a:r>
              <a:rPr lang="en-US" sz="2400" dirty="0">
                <a:latin typeface="Andalus" pitchFamily="18" charset="-78"/>
                <a:cs typeface="Andalus" pitchFamily="18" charset="-78"/>
              </a:rPr>
              <a:t>and eyelids are usually closed</a:t>
            </a:r>
          </a:p>
          <a:p>
            <a:pPr algn="l" rtl="0"/>
            <a:r>
              <a:rPr lang="en-US" sz="2400" dirty="0" smtClean="0">
                <a:latin typeface="Andalus" pitchFamily="18" charset="-78"/>
                <a:cs typeface="Andalus" pitchFamily="18" charset="-78"/>
              </a:rPr>
              <a:t>Photo </a:t>
            </a:r>
            <a:r>
              <a:rPr lang="en-US" sz="2400" dirty="0">
                <a:latin typeface="Andalus" pitchFamily="18" charset="-78"/>
                <a:cs typeface="Andalus" pitchFamily="18" charset="-78"/>
              </a:rPr>
              <a:t>motor </a:t>
            </a:r>
            <a:r>
              <a:rPr lang="en-US" sz="2400" dirty="0" smtClean="0">
                <a:latin typeface="Andalus" pitchFamily="18" charset="-78"/>
                <a:cs typeface="Andalus" pitchFamily="18" charset="-78"/>
              </a:rPr>
              <a:t>reflex(</a:t>
            </a:r>
            <a:r>
              <a:rPr lang="en-US" sz="2400" dirty="0">
                <a:latin typeface="Andalus" pitchFamily="18" charset="-78"/>
                <a:cs typeface="Andalus" pitchFamily="18" charset="-78"/>
              </a:rPr>
              <a:t>constriction of the pupil on exposure to light stimuli </a:t>
            </a:r>
            <a:r>
              <a:rPr lang="en-US" sz="2400" dirty="0" smtClean="0">
                <a:latin typeface="Andalus" pitchFamily="18" charset="-78"/>
                <a:cs typeface="Andalus" pitchFamily="18" charset="-78"/>
              </a:rPr>
              <a:t>) is present </a:t>
            </a:r>
          </a:p>
          <a:p>
            <a:pPr algn="l" rtl="0"/>
            <a:r>
              <a:rPr lang="en-US" sz="2400" dirty="0" smtClean="0">
                <a:latin typeface="Andalus" pitchFamily="18" charset="-78"/>
                <a:cs typeface="Andalus" pitchFamily="18" charset="-78"/>
              </a:rPr>
              <a:t>Nystagmus and lacrimation in horses </a:t>
            </a:r>
          </a:p>
          <a:p>
            <a:pPr algn="l" rtl="0"/>
            <a:r>
              <a:rPr lang="en-US" sz="2400" dirty="0">
                <a:latin typeface="Andalus" pitchFamily="18" charset="-78"/>
                <a:cs typeface="Andalus" pitchFamily="18" charset="-78"/>
              </a:rPr>
              <a:t>Palpebral reflex( blink induced by touching the eyelids</a:t>
            </a:r>
            <a:r>
              <a:rPr lang="en-US" sz="2400" dirty="0" smtClean="0">
                <a:latin typeface="Andalus" pitchFamily="18" charset="-78"/>
                <a:cs typeface="Andalus" pitchFamily="18" charset="-78"/>
              </a:rPr>
              <a:t>) is present </a:t>
            </a:r>
          </a:p>
          <a:p>
            <a:pPr algn="l" rtl="0"/>
            <a:r>
              <a:rPr lang="en-US" sz="2400" dirty="0">
                <a:latin typeface="Andalus" pitchFamily="18" charset="-78"/>
                <a:cs typeface="Andalus" pitchFamily="18" charset="-78"/>
              </a:rPr>
              <a:t>Corneal reflex(Blinking induced by gently touching the cornea</a:t>
            </a:r>
            <a:r>
              <a:rPr lang="en-US" sz="2400" dirty="0" smtClean="0">
                <a:latin typeface="Andalus" pitchFamily="18" charset="-78"/>
                <a:cs typeface="Andalus" pitchFamily="18" charset="-78"/>
              </a:rPr>
              <a:t>) is present </a:t>
            </a:r>
            <a:endParaRPr lang="ar-IQ" sz="2400" dirty="0">
              <a:latin typeface="Andalus" pitchFamily="18" charset="-78"/>
              <a:cs typeface="Andalus" pitchFamily="18" charset="-78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6268" y="4221088"/>
            <a:ext cx="2378446" cy="25202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503576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/>
          <a:lstStyle/>
          <a:p>
            <a:r>
              <a:rPr lang="en-US" sz="4000" b="1" dirty="0">
                <a:solidFill>
                  <a:prstClr val="black"/>
                </a:solidFill>
                <a:latin typeface="Andalus" pitchFamily="18" charset="-78"/>
                <a:cs typeface="Andalus" pitchFamily="18" charset="-78"/>
              </a:rPr>
              <a:t>Signs of light anesthesia </a:t>
            </a: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79512" y="1052736"/>
            <a:ext cx="8507288" cy="5544616"/>
          </a:xfrm>
        </p:spPr>
        <p:txBody>
          <a:bodyPr/>
          <a:lstStyle/>
          <a:p>
            <a:pPr lvl="0" algn="l" rtl="0"/>
            <a:r>
              <a:rPr lang="en-US" sz="2400" b="1" dirty="0">
                <a:solidFill>
                  <a:prstClr val="black"/>
                </a:solidFill>
                <a:latin typeface="Andalus" pitchFamily="18" charset="-78"/>
                <a:cs typeface="Andalus" pitchFamily="18" charset="-78"/>
              </a:rPr>
              <a:t>Coughing and laryngeal reflexes  </a:t>
            </a:r>
            <a:r>
              <a:rPr lang="en-US" sz="2400" dirty="0">
                <a:solidFill>
                  <a:prstClr val="black"/>
                </a:solidFill>
                <a:latin typeface="Andalus" pitchFamily="18" charset="-78"/>
                <a:cs typeface="Andalus" pitchFamily="18" charset="-78"/>
              </a:rPr>
              <a:t>in response to intubation are lost in light surgical anesthesia, but may persist into medium anesthesia in cats</a:t>
            </a:r>
          </a:p>
          <a:p>
            <a:pPr lvl="0" algn="l" rtl="0"/>
            <a:r>
              <a:rPr lang="en-US" sz="2400" b="1" dirty="0">
                <a:solidFill>
                  <a:prstClr val="black"/>
                </a:solidFill>
                <a:latin typeface="Andalus" pitchFamily="18" charset="-78"/>
                <a:cs typeface="Andalus" pitchFamily="18" charset="-78"/>
              </a:rPr>
              <a:t>Swallowing  and vomiting reflexes </a:t>
            </a:r>
            <a:r>
              <a:rPr lang="en-US" sz="2400" dirty="0">
                <a:solidFill>
                  <a:prstClr val="black"/>
                </a:solidFill>
                <a:latin typeface="Andalus" pitchFamily="18" charset="-78"/>
                <a:cs typeface="Andalus" pitchFamily="18" charset="-78"/>
              </a:rPr>
              <a:t>disappear in light plane of anesthesia  but persists into medium anesthesia in </a:t>
            </a:r>
            <a:r>
              <a:rPr lang="en-US" sz="2400" dirty="0" smtClean="0">
                <a:solidFill>
                  <a:prstClr val="black"/>
                </a:solidFill>
                <a:latin typeface="Andalus" pitchFamily="18" charset="-78"/>
                <a:cs typeface="Andalus" pitchFamily="18" charset="-78"/>
              </a:rPr>
              <a:t>cats</a:t>
            </a:r>
          </a:p>
          <a:p>
            <a:pPr lvl="0" algn="l" rtl="0"/>
            <a:r>
              <a:rPr lang="en-US" sz="2400" dirty="0" smtClean="0">
                <a:solidFill>
                  <a:prstClr val="black"/>
                </a:solidFill>
                <a:latin typeface="Andalus" pitchFamily="18" charset="-78"/>
                <a:cs typeface="Andalus" pitchFamily="18" charset="-78"/>
              </a:rPr>
              <a:t>Limb </a:t>
            </a:r>
            <a:r>
              <a:rPr lang="en-US" sz="2400" dirty="0">
                <a:solidFill>
                  <a:prstClr val="black"/>
                </a:solidFill>
                <a:latin typeface="Andalus" pitchFamily="18" charset="-78"/>
                <a:cs typeface="Andalus" pitchFamily="18" charset="-78"/>
              </a:rPr>
              <a:t>muscles are </a:t>
            </a:r>
            <a:r>
              <a:rPr lang="en-US" sz="2400" dirty="0" smtClean="0">
                <a:solidFill>
                  <a:prstClr val="black"/>
                </a:solidFill>
                <a:latin typeface="Andalus" pitchFamily="18" charset="-78"/>
                <a:cs typeface="Andalus" pitchFamily="18" charset="-78"/>
              </a:rPr>
              <a:t>relaxed</a:t>
            </a:r>
          </a:p>
          <a:p>
            <a:pPr lvl="0" algn="l" rtl="0"/>
            <a:r>
              <a:rPr lang="en-US" sz="2400" dirty="0">
                <a:solidFill>
                  <a:prstClr val="black"/>
                </a:solidFill>
                <a:latin typeface="Andalus" pitchFamily="18" charset="-78"/>
                <a:cs typeface="Andalus" pitchFamily="18" charset="-78"/>
              </a:rPr>
              <a:t>Resistance to opening the mouth fully (jaw tone </a:t>
            </a:r>
            <a:r>
              <a:rPr lang="en-US" sz="2400" dirty="0" smtClean="0">
                <a:solidFill>
                  <a:prstClr val="black"/>
                </a:solidFill>
                <a:latin typeface="Andalus" pitchFamily="18" charset="-78"/>
                <a:cs typeface="Andalus" pitchFamily="18" charset="-78"/>
              </a:rPr>
              <a:t>) is present </a:t>
            </a:r>
          </a:p>
          <a:p>
            <a:pPr lvl="0" algn="l" rtl="0"/>
            <a:r>
              <a:rPr lang="en-US" sz="2400" dirty="0" smtClean="0">
                <a:solidFill>
                  <a:prstClr val="black"/>
                </a:solidFill>
                <a:latin typeface="Andalus" pitchFamily="18" charset="-78"/>
                <a:cs typeface="Andalus" pitchFamily="18" charset="-78"/>
              </a:rPr>
              <a:t>Digital </a:t>
            </a:r>
            <a:r>
              <a:rPr lang="en-US" sz="2400" dirty="0">
                <a:solidFill>
                  <a:prstClr val="black"/>
                </a:solidFill>
                <a:latin typeface="Andalus" pitchFamily="18" charset="-78"/>
                <a:cs typeface="Andalus" pitchFamily="18" charset="-78"/>
              </a:rPr>
              <a:t>(pedal) </a:t>
            </a:r>
            <a:r>
              <a:rPr lang="en-US" sz="2400" dirty="0" smtClean="0">
                <a:solidFill>
                  <a:prstClr val="black"/>
                </a:solidFill>
                <a:latin typeface="Andalus" pitchFamily="18" charset="-78"/>
                <a:cs typeface="Andalus" pitchFamily="18" charset="-78"/>
              </a:rPr>
              <a:t>reflex </a:t>
            </a:r>
            <a:r>
              <a:rPr lang="en-US" sz="2400" dirty="0" smtClean="0">
                <a:latin typeface="Andalus" pitchFamily="18" charset="-78"/>
                <a:cs typeface="Andalus" pitchFamily="18" charset="-78"/>
              </a:rPr>
              <a:t>In </a:t>
            </a:r>
            <a:r>
              <a:rPr lang="en-US" sz="2400" dirty="0">
                <a:latin typeface="Andalus" pitchFamily="18" charset="-78"/>
                <a:cs typeface="Andalus" pitchFamily="18" charset="-78"/>
              </a:rPr>
              <a:t>dogs and cats </a:t>
            </a:r>
            <a:r>
              <a:rPr lang="en-US" sz="2400" dirty="0" smtClean="0">
                <a:solidFill>
                  <a:prstClr val="black"/>
                </a:solidFill>
                <a:latin typeface="Andalus" pitchFamily="18" charset="-78"/>
                <a:cs typeface="Andalus" pitchFamily="18" charset="-78"/>
              </a:rPr>
              <a:t>(</a:t>
            </a:r>
            <a:r>
              <a:rPr lang="en-US" sz="2400" dirty="0">
                <a:latin typeface="Andalus" pitchFamily="18" charset="-78"/>
                <a:cs typeface="Andalus" pitchFamily="18" charset="-78"/>
              </a:rPr>
              <a:t>(limb is flexed in response to painful stimulation of the digits or interdigital region)</a:t>
            </a:r>
            <a:r>
              <a:rPr lang="en-US" sz="2400" dirty="0" smtClean="0">
                <a:solidFill>
                  <a:prstClr val="black"/>
                </a:solidFill>
                <a:latin typeface="Andalus" pitchFamily="18" charset="-78"/>
                <a:cs typeface="Andalus" pitchFamily="18" charset="-78"/>
              </a:rPr>
              <a:t>) is present </a:t>
            </a:r>
          </a:p>
          <a:p>
            <a:pPr algn="l" rtl="0"/>
            <a:r>
              <a:rPr lang="en-US" sz="2400" dirty="0">
                <a:latin typeface="Andalus" pitchFamily="18" charset="-78"/>
                <a:cs typeface="Andalus" pitchFamily="18" charset="-78"/>
              </a:rPr>
              <a:t>Presence of gag reflex and swallowing is signs of light level  </a:t>
            </a:r>
          </a:p>
          <a:p>
            <a:pPr lvl="0" algn="l" rtl="0"/>
            <a:endParaRPr lang="ar-IQ" sz="2400" dirty="0">
              <a:latin typeface="Andalus" pitchFamily="18" charset="-78"/>
              <a:cs typeface="Andalus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9087716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en-US" dirty="0">
                <a:latin typeface="Andalus" pitchFamily="18" charset="-78"/>
                <a:cs typeface="Andalus" pitchFamily="18" charset="-78"/>
              </a:rPr>
              <a:t>Signs of light anesthesia </a:t>
            </a:r>
            <a:endParaRPr lang="ar-IQ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1268760"/>
            <a:ext cx="8686800" cy="4857403"/>
          </a:xfrm>
        </p:spPr>
        <p:txBody>
          <a:bodyPr/>
          <a:lstStyle/>
          <a:p>
            <a:pPr algn="l" rtl="0"/>
            <a:r>
              <a:rPr lang="en-US" sz="2400" dirty="0">
                <a:solidFill>
                  <a:prstClr val="black"/>
                </a:solidFill>
                <a:latin typeface="Andalus" pitchFamily="18" charset="-78"/>
                <a:cs typeface="Andalus" pitchFamily="18" charset="-78"/>
              </a:rPr>
              <a:t>Eyeball central (pupil medium size </a:t>
            </a:r>
            <a:r>
              <a:rPr lang="en-US" sz="2400" dirty="0" smtClean="0">
                <a:solidFill>
                  <a:prstClr val="black"/>
                </a:solidFill>
                <a:latin typeface="Andalus" pitchFamily="18" charset="-78"/>
                <a:cs typeface="Andalus" pitchFamily="18" charset="-78"/>
              </a:rPr>
              <a:t>)</a:t>
            </a:r>
          </a:p>
          <a:p>
            <a:pPr algn="l" rtl="0"/>
            <a:r>
              <a:rPr lang="en-US" sz="2400" dirty="0">
                <a:solidFill>
                  <a:prstClr val="black"/>
                </a:solidFill>
                <a:latin typeface="Andalus" pitchFamily="18" charset="-78"/>
                <a:cs typeface="Andalus" pitchFamily="18" charset="-78"/>
              </a:rPr>
              <a:t>Reflex movement in response to surgical </a:t>
            </a:r>
            <a:r>
              <a:rPr lang="en-US" sz="2400" dirty="0" smtClean="0">
                <a:solidFill>
                  <a:prstClr val="black"/>
                </a:solidFill>
                <a:latin typeface="Andalus" pitchFamily="18" charset="-78"/>
                <a:cs typeface="Andalus" pitchFamily="18" charset="-78"/>
              </a:rPr>
              <a:t>stimulation</a:t>
            </a:r>
          </a:p>
          <a:p>
            <a:pPr algn="l" rtl="0"/>
            <a:r>
              <a:rPr lang="en-US" sz="2400" dirty="0">
                <a:solidFill>
                  <a:prstClr val="black"/>
                </a:solidFill>
                <a:latin typeface="Andalus" pitchFamily="18" charset="-78"/>
                <a:cs typeface="Andalus" pitchFamily="18" charset="-78"/>
              </a:rPr>
              <a:t>Sudden increase in heart and respiratory rate in response to surgical </a:t>
            </a:r>
            <a:r>
              <a:rPr lang="en-US" sz="2400" dirty="0" smtClean="0">
                <a:solidFill>
                  <a:prstClr val="black"/>
                </a:solidFill>
                <a:latin typeface="Andalus" pitchFamily="18" charset="-78"/>
                <a:cs typeface="Andalus" pitchFamily="18" charset="-78"/>
              </a:rPr>
              <a:t>stimulation</a:t>
            </a:r>
          </a:p>
          <a:p>
            <a:pPr algn="l" rtl="0"/>
            <a:r>
              <a:rPr lang="en-US" sz="2400" dirty="0">
                <a:solidFill>
                  <a:prstClr val="black"/>
                </a:solidFill>
                <a:latin typeface="Andalus" pitchFamily="18" charset="-78"/>
                <a:cs typeface="Andalus" pitchFamily="18" charset="-78"/>
              </a:rPr>
              <a:t>Spontaneous </a:t>
            </a:r>
            <a:r>
              <a:rPr lang="en-US" sz="2400" dirty="0" smtClean="0">
                <a:solidFill>
                  <a:prstClr val="black"/>
                </a:solidFill>
                <a:latin typeface="Andalus" pitchFamily="18" charset="-78"/>
                <a:cs typeface="Andalus" pitchFamily="18" charset="-78"/>
              </a:rPr>
              <a:t>movement</a:t>
            </a:r>
          </a:p>
          <a:p>
            <a:pPr algn="l" rtl="0"/>
            <a:r>
              <a:rPr lang="en-US" sz="2400" dirty="0">
                <a:latin typeface="Andalus" pitchFamily="18" charset="-78"/>
                <a:cs typeface="Andalus" pitchFamily="18" charset="-78"/>
              </a:rPr>
              <a:t>Mandibular muscle </a:t>
            </a:r>
            <a:r>
              <a:rPr lang="en-US" sz="2400" dirty="0" smtClean="0">
                <a:latin typeface="Andalus" pitchFamily="18" charset="-78"/>
                <a:cs typeface="Andalus" pitchFamily="18" charset="-78"/>
              </a:rPr>
              <a:t>tone is lots </a:t>
            </a:r>
          </a:p>
          <a:p>
            <a:pPr algn="l" rtl="0"/>
            <a:r>
              <a:rPr lang="en-US" sz="2400" dirty="0">
                <a:latin typeface="Andalus" pitchFamily="18" charset="-78"/>
                <a:cs typeface="Andalus" pitchFamily="18" charset="-78"/>
              </a:rPr>
              <a:t>Anal sphincter of horses is  tight</a:t>
            </a:r>
            <a:endParaRPr lang="ar-IQ" sz="2400" dirty="0">
              <a:latin typeface="Andalus" pitchFamily="18" charset="-78"/>
              <a:cs typeface="Andalus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910431322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273</TotalTime>
  <Words>630</Words>
  <Application>Microsoft Office PowerPoint</Application>
  <PresentationFormat>عرض على الشاشة (3:4)‏</PresentationFormat>
  <Paragraphs>85</Paragraphs>
  <Slides>12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12</vt:i4>
      </vt:variant>
    </vt:vector>
  </HeadingPairs>
  <TitlesOfParts>
    <vt:vector size="13" baseType="lpstr">
      <vt:lpstr>نسق Office</vt:lpstr>
      <vt:lpstr>General anesthesia Practical part  </vt:lpstr>
      <vt:lpstr>Stages of general anesthesia </vt:lpstr>
      <vt:lpstr>Signs of stage I </vt:lpstr>
      <vt:lpstr>Signs of Stage II (involuntary movement) delirium stage  </vt:lpstr>
      <vt:lpstr>Signs of Stage II (involuntary movement) delirium stage  </vt:lpstr>
      <vt:lpstr>Signs of Stage III (stage of surgical anesthesia )</vt:lpstr>
      <vt:lpstr>Signs of light anesthesia </vt:lpstr>
      <vt:lpstr>Signs of light anesthesia </vt:lpstr>
      <vt:lpstr>Signs of light anesthesia </vt:lpstr>
      <vt:lpstr>Signs of medium anesthesia </vt:lpstr>
      <vt:lpstr>Signs of deep  anesthesia </vt:lpstr>
      <vt:lpstr>Signs of Stage IV (overdosage)</vt:lpstr>
    </vt:vector>
  </TitlesOfParts>
  <Company>SACC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General anesthesia Practical part</dc:title>
  <dc:creator>Maher</dc:creator>
  <cp:lastModifiedBy>Maher</cp:lastModifiedBy>
  <cp:revision>33</cp:revision>
  <dcterms:created xsi:type="dcterms:W3CDTF">2025-02-01T16:34:26Z</dcterms:created>
  <dcterms:modified xsi:type="dcterms:W3CDTF">2025-02-14T04:00:12Z</dcterms:modified>
</cp:coreProperties>
</file>